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</p:sldMasterIdLst>
  <p:notesMasterIdLst>
    <p:notesMasterId r:id="rId31"/>
  </p:notesMasterIdLst>
  <p:sldIdLst>
    <p:sldId id="259" r:id="rId6"/>
    <p:sldId id="262" r:id="rId7"/>
    <p:sldId id="264" r:id="rId8"/>
    <p:sldId id="459" r:id="rId9"/>
    <p:sldId id="266" r:id="rId10"/>
    <p:sldId id="480" r:id="rId11"/>
    <p:sldId id="422" r:id="rId12"/>
    <p:sldId id="497" r:id="rId13"/>
    <p:sldId id="517" r:id="rId14"/>
    <p:sldId id="507" r:id="rId15"/>
    <p:sldId id="481" r:id="rId16"/>
    <p:sldId id="518" r:id="rId17"/>
    <p:sldId id="519" r:id="rId18"/>
    <p:sldId id="520" r:id="rId19"/>
    <p:sldId id="521" r:id="rId20"/>
    <p:sldId id="514" r:id="rId21"/>
    <p:sldId id="451" r:id="rId22"/>
    <p:sldId id="508" r:id="rId23"/>
    <p:sldId id="450" r:id="rId24"/>
    <p:sldId id="502" r:id="rId25"/>
    <p:sldId id="501" r:id="rId26"/>
    <p:sldId id="274" r:id="rId27"/>
    <p:sldId id="460" r:id="rId28"/>
    <p:sldId id="506" r:id="rId29"/>
    <p:sldId id="421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IBM Plex Sans" panose="020B0503050203000203" pitchFamily="34" charset="0"/>
      <p:regular r:id="rId36"/>
      <p:bold r:id="rId37"/>
      <p:italic r:id="rId38"/>
      <p:boldItalic r:id="rId39"/>
    </p:embeddedFont>
    <p:embeddedFont>
      <p:font typeface="IBM Plex Sans SemiBold" panose="020B0703050203000203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02" autoAdjust="0"/>
  </p:normalViewPr>
  <p:slideViewPr>
    <p:cSldViewPr snapToGrid="0">
      <p:cViewPr varScale="1">
        <p:scale>
          <a:sx n="99" d="100"/>
          <a:sy n="99" d="100"/>
        </p:scale>
        <p:origin x="92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5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90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844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11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516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743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726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52ba4294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452ba4294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092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85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45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603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0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665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214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32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070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7.gif"/><Relationship Id="rId5" Type="http://schemas.openxmlformats.org/officeDocument/2006/relationships/image" Target="../media/image36.gif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png"/><Relationship Id="rId5" Type="http://schemas.openxmlformats.org/officeDocument/2006/relationships/hyperlink" Target="https://clck.ru/gA2tC" TargetMode="External"/><Relationship Id="rId4" Type="http://schemas.openxmlformats.org/officeDocument/2006/relationships/hyperlink" Target="https://clck.ru/gA2sM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40007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10. Что такое Устав проекта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конце какой фазы Жизненного цикла проекта появляется Устав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228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39999" y="1281067"/>
            <a:ext cx="4884407" cy="348466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появляется в конце фазы Инициация (выход фазы)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Устав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924AFC4-D47F-477E-B052-45068FED3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251" y="2341804"/>
            <a:ext cx="2722770" cy="17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 формирует Устав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261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2211415"/>
            <a:ext cx="2846381" cy="5656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en-US" sz="2000" b="1" dirty="0">
                <a:solidFill>
                  <a:schemeClr val="accent1"/>
                </a:solidFill>
                <a:highlight>
                  <a:schemeClr val="lt1"/>
                </a:highlight>
              </a:rPr>
              <a:t>PM + </a:t>
            </a:r>
            <a:r>
              <a:rPr lang="ru-RU" sz="2000" b="1" dirty="0">
                <a:solidFill>
                  <a:schemeClr val="accent1"/>
                </a:solidFill>
                <a:highlight>
                  <a:schemeClr val="lt1"/>
                </a:highlight>
              </a:rPr>
              <a:t>команда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Устав проекта формируют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56007F-15C8-41B2-BED8-99164B72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546" y="1210077"/>
            <a:ext cx="4242907" cy="33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8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 утверждает Устав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3587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3148809" y="1568200"/>
            <a:ext cx="2846381" cy="56568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2000" b="1" dirty="0">
                <a:solidFill>
                  <a:schemeClr val="accent1"/>
                </a:solidFill>
                <a:highlight>
                  <a:schemeClr val="lt1"/>
                </a:highlight>
              </a:rPr>
              <a:t>Заказчик </a:t>
            </a:r>
            <a:r>
              <a:rPr lang="en-US" sz="2000" b="1" dirty="0">
                <a:solidFill>
                  <a:schemeClr val="accent1"/>
                </a:solidFill>
                <a:highlight>
                  <a:schemeClr val="lt1"/>
                </a:highlight>
              </a:rPr>
              <a:t>+ </a:t>
            </a:r>
            <a:r>
              <a:rPr lang="ru-RU" sz="2000" b="1" dirty="0">
                <a:solidFill>
                  <a:schemeClr val="accent1"/>
                </a:solidFill>
                <a:highlight>
                  <a:schemeClr val="lt1"/>
                </a:highlight>
              </a:rPr>
              <a:t>Спонсор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Устав проекта утверждают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Google Shape;999;p97">
            <a:extLst>
              <a:ext uri="{FF2B5EF4-FFF2-40B4-BE49-F238E27FC236}">
                <a16:creationId xmlns:a16="http://schemas.microsoft.com/office/drawing/2014/main" id="{BAFF700C-1D04-4659-8A20-2A19B66713F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477" y="2571750"/>
            <a:ext cx="1883043" cy="1898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107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Зачем утверждать Устав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332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/>
        </p:nvSpPr>
        <p:spPr>
          <a:xfrm>
            <a:off x="4752000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Устав нужно утвердить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73"/>
          <p:cNvSpPr txBox="1"/>
          <p:nvPr/>
        </p:nvSpPr>
        <p:spPr>
          <a:xfrm>
            <a:off x="4752000" y="1453729"/>
            <a:ext cx="4043288" cy="174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Проведение проектного комитета и принятие решения об открытии проекта.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Официально означает старт проекта и утверждение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Project manager-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а на должность.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lang="ru-RU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Вовлечение заказчика и спонсора в проект.</a:t>
            </a:r>
          </a:p>
        </p:txBody>
      </p:sp>
      <p:sp>
        <p:nvSpPr>
          <p:cNvPr id="544" name="Google Shape;544;p7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Жизненный цикл проекта</a:t>
            </a:r>
            <a:endParaRPr dirty="0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3D3497AF-4908-40F1-9F83-95A9B9C9C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8380"/>
            <a:ext cx="4572001" cy="20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640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происходит после утверждения Устава?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4771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Важно!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297555"/>
            <a:ext cx="3558926" cy="318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Устав проекта:</a:t>
            </a:r>
          </a:p>
          <a:p>
            <a:pPr marL="25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1968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является на проекте основополагающим документом, который вбирает в себя все ключевые характеристики проекта</a:t>
            </a:r>
          </a:p>
          <a:p>
            <a:pPr marL="25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lang="ru-RU" sz="1200" dirty="0">
              <a:solidFill>
                <a:srgbClr val="1D1D1B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54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Устав проекта утверждён</a:t>
            </a:r>
          </a:p>
          <a:p>
            <a:pPr marL="25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5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54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endParaRPr kumimoji="0" lang="ru-RU" sz="1800" b="1" i="0" u="none" strike="noStrike" kern="0" cap="none" spc="0" normalizeH="0" baseline="0" noProof="0" dirty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2540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r>
              <a:rPr kumimoji="0" lang="ru-RU" sz="1800" b="1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Переход на фазу «Планирование»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2" name="Стрелка: вниз 1">
            <a:extLst>
              <a:ext uri="{FF2B5EF4-FFF2-40B4-BE49-F238E27FC236}">
                <a16:creationId xmlns:a16="http://schemas.microsoft.com/office/drawing/2014/main" id="{DC5E3926-2A0C-410E-BFB6-C5079AF2C16B}"/>
              </a:ext>
            </a:extLst>
          </p:cNvPr>
          <p:cNvSpPr/>
          <p:nvPr/>
        </p:nvSpPr>
        <p:spPr>
          <a:xfrm>
            <a:off x="2121859" y="3067208"/>
            <a:ext cx="395207" cy="557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223D00B9-0ECD-4C2D-BF76-501D2226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033" y="720000"/>
            <a:ext cx="3392192" cy="339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092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272539"/>
            <a:ext cx="3852000" cy="8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Проект: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600" dirty="0">
                <a:solidFill>
                  <a:srgbClr val="1D1D1B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Разработка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 мобильного приложения для интернет-магазина одежды</a:t>
            </a: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3" y="636386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714641" y="2755275"/>
            <a:ext cx="2407833" cy="77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Сформируем</a:t>
            </a:r>
          </a:p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Устав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07299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Давайте развивать профессионалов в ИТ-сфере вместе!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177730"/>
            <a:ext cx="806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Расскажите о том, чем мы с вами занимаемся и что изучаем</a:t>
            </a:r>
            <a:r>
              <a:rPr lang="en-US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</a:t>
            </a: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поделитесь своим опытом</a:t>
            </a:r>
            <a:endParaRPr kumimoji="0" lang="ru-RU" sz="1500" b="1" i="1" u="none" strike="noStrike" kern="120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BEBFF-0979-4B94-8BB3-553C0DA6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73" y="1914008"/>
            <a:ext cx="1265030" cy="396274"/>
          </a:xfrm>
          <a:prstGeom prst="rect">
            <a:avLst/>
          </a:prstGeom>
        </p:spPr>
      </p:pic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C0361AE0-4387-426B-B89B-CDA63D5713EC}"/>
              </a:ext>
            </a:extLst>
          </p:cNvPr>
          <p:cNvSpPr txBox="1"/>
          <p:nvPr/>
        </p:nvSpPr>
        <p:spPr>
          <a:xfrm>
            <a:off x="5726478" y="2397573"/>
            <a:ext cx="26939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4"/>
              </a:rPr>
              <a:t>https://clck.ru/gA2sM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301BDD11-679B-4A2D-803D-124B04C69773}"/>
              </a:ext>
            </a:extLst>
          </p:cNvPr>
          <p:cNvSpPr txBox="1"/>
          <p:nvPr/>
        </p:nvSpPr>
        <p:spPr>
          <a:xfrm>
            <a:off x="723541" y="2397573"/>
            <a:ext cx="275862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5"/>
              </a:rPr>
              <a:t>https://clck.ru/gA2tC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8F53-1271-46A9-9622-EACBBFBE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28" y="1857651"/>
            <a:ext cx="2156647" cy="464860"/>
          </a:xfrm>
          <a:prstGeom prst="rect">
            <a:avLst/>
          </a:prstGeom>
        </p:spPr>
      </p:pic>
      <p:pic>
        <p:nvPicPr>
          <p:cNvPr id="12" name="Google Shape;1101;p105" descr="preencoded.png">
            <a:extLst>
              <a:ext uri="{FF2B5EF4-FFF2-40B4-BE49-F238E27FC236}">
                <a16:creationId xmlns:a16="http://schemas.microsoft.com/office/drawing/2014/main" id="{263010B0-A4DE-4AE5-AD3A-DD9858EA93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9000" y="3095772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229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b="1" dirty="0">
                <a:solidFill>
                  <a:schemeClr val="accent1"/>
                </a:solidFill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96724" y="1040400"/>
            <a:ext cx="4032000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8750" y="1237717"/>
            <a:ext cx="4348714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Устав проекта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Для чего нужен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Из каких разделов состоит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Кем утверждается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  <a:endParaRPr lang="ru-RU" sz="160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70A353-8827-404B-A346-F80B1492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81308"/>
            <a:ext cx="3806156" cy="9705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Устав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78610"/>
            <a:ext cx="6077776" cy="27409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Это документ, выпущенный инициатором или спонсором проекта, который формально авторизует существование проекта и предоставляет руководителю проекта (Project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manager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-у) полномочия использовать ресурсы организации в операциях проекта.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Устав проекта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49D5716-E96E-4211-BED4-5C9018E57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471" y="2650210"/>
            <a:ext cx="2480281" cy="20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17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содержит в себе Устав проекта?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793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278610"/>
            <a:ext cx="6077776" cy="274094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цели проекта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требования к продукту и его ключевые характеристики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критерии приёмки продукта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границы проекта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ограничения и допущения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контрольные события расписания (вехи или </a:t>
            </a:r>
            <a:r>
              <a:rPr lang="ru-RU" sz="1400" dirty="0" err="1">
                <a:solidFill>
                  <a:schemeClr val="dk1"/>
                </a:solidFill>
                <a:highlight>
                  <a:schemeClr val="lt1"/>
                </a:highlight>
              </a:rPr>
              <a:t>milestones</a:t>
            </a: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v"/>
            </a:pPr>
            <a:r>
              <a:rPr lang="ru-RU" sz="1400" dirty="0">
                <a:solidFill>
                  <a:schemeClr val="dk1"/>
                </a:solidFill>
                <a:highlight>
                  <a:schemeClr val="lt1"/>
                </a:highlight>
              </a:rPr>
              <a:t>риски проекта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Устав проекта должен включать в себя</a:t>
            </a:r>
            <a:endParaRPr lang="ru-RU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E1BE1BC-3DF0-4421-895F-22F7B5A19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61" y="1994893"/>
            <a:ext cx="2592817" cy="161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054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555</Words>
  <Application>Microsoft Office PowerPoint</Application>
  <PresentationFormat>Экран (16:9)</PresentationFormat>
  <Paragraphs>126</Paragraphs>
  <Slides>25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25</vt:i4>
      </vt:variant>
    </vt:vector>
  </HeadingPairs>
  <TitlesOfParts>
    <vt:vector size="36" baseType="lpstr">
      <vt:lpstr>Arial</vt:lpstr>
      <vt:lpstr>Wingdings</vt:lpstr>
      <vt:lpstr>Calibri</vt:lpstr>
      <vt:lpstr>IBM Plex Sans SemiBold</vt:lpstr>
      <vt:lpstr>Roboto</vt:lpstr>
      <vt:lpstr>IBM Plex Sans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Что такое Устав проекта?</vt:lpstr>
      <vt:lpstr>Устав проекта</vt:lpstr>
      <vt:lpstr>Что содержит в себе Устав проекта?</vt:lpstr>
      <vt:lpstr>Устав проекта должен включать в себя</vt:lpstr>
      <vt:lpstr>В конце какой фазы Жизненного цикла проекта появляется Устав проекта?</vt:lpstr>
      <vt:lpstr>Устав</vt:lpstr>
      <vt:lpstr>Кто формирует Устав проекта?</vt:lpstr>
      <vt:lpstr>Устав проекта формируют</vt:lpstr>
      <vt:lpstr>Кто утверждает Устав проекта?</vt:lpstr>
      <vt:lpstr>Устав проекта утверждают</vt:lpstr>
      <vt:lpstr>Зачем утверждать Устав проекта?</vt:lpstr>
      <vt:lpstr>Презентация PowerPoint</vt:lpstr>
      <vt:lpstr>Что происходит после утверждения Устава?</vt:lpstr>
      <vt:lpstr>Презентация PowerPoint</vt:lpstr>
      <vt:lpstr>Кейсы</vt:lpstr>
      <vt:lpstr>Презентация PowerPoint</vt:lpstr>
      <vt:lpstr>Презентация PowerPoint</vt:lpstr>
      <vt:lpstr>Поделитесь с нами обратной связью</vt:lpstr>
      <vt:lpstr>Давайте развивать профессионалов в ИТ-сфере вместе!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108</cp:revision>
  <dcterms:modified xsi:type="dcterms:W3CDTF">2022-05-07T05:58:34Z</dcterms:modified>
</cp:coreProperties>
</file>